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65" r:id="rId7"/>
    <p:sldId id="270" r:id="rId8"/>
    <p:sldId id="271" r:id="rId9"/>
    <p:sldId id="273" r:id="rId10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F6"/>
    <a:srgbClr val="FF7570"/>
    <a:srgbClr val="394ACE"/>
    <a:srgbClr val="394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936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687"/>
            <a:ext cx="5820697" cy="2387600"/>
          </a:xfrm>
        </p:spPr>
        <p:txBody>
          <a:bodyPr anchor="ctr"/>
          <a:lstStyle>
            <a:lvl1pPr algn="ctr">
              <a:defRPr sz="6000" b="1">
                <a:solidFill>
                  <a:srgbClr val="394A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52840"/>
            <a:ext cx="582069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A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pPr/>
              <a:t>28.01.2025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365125"/>
            <a:ext cx="8489442" cy="1325563"/>
          </a:xfrm>
        </p:spPr>
        <p:txBody>
          <a:bodyPr/>
          <a:lstStyle>
            <a:lvl1pPr>
              <a:defRPr b="1">
                <a:solidFill>
                  <a:srgbClr val="394A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4"/>
            <a:ext cx="5608589" cy="4895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97C7A0-64C4-EB1C-5404-5A77CEA772AE}"/>
              </a:ext>
            </a:extLst>
          </p:cNvPr>
          <p:cNvCxnSpPr>
            <a:cxnSpLocks/>
          </p:cNvCxnSpPr>
          <p:nvPr userDrawn="1"/>
        </p:nvCxnSpPr>
        <p:spPr>
          <a:xfrm>
            <a:off x="147320" y="1699343"/>
            <a:ext cx="5257800" cy="0"/>
          </a:xfrm>
          <a:prstGeom prst="line">
            <a:avLst/>
          </a:prstGeom>
          <a:ln w="31750">
            <a:solidFill>
              <a:srgbClr val="394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4FB15E-4AB0-4586-2D83-9B029069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365125"/>
            <a:ext cx="11308840" cy="1325563"/>
          </a:xfrm>
        </p:spPr>
        <p:txBody>
          <a:bodyPr/>
          <a:lstStyle>
            <a:lvl1pPr>
              <a:defRPr b="1">
                <a:solidFill>
                  <a:srgbClr val="394A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090FF6-24DE-C266-C125-FB7B9D6C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4"/>
            <a:ext cx="11308841" cy="4895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87DEC5-3C0A-17B7-9826-437FC600821F}"/>
              </a:ext>
            </a:extLst>
          </p:cNvPr>
          <p:cNvCxnSpPr>
            <a:cxnSpLocks/>
          </p:cNvCxnSpPr>
          <p:nvPr userDrawn="1"/>
        </p:nvCxnSpPr>
        <p:spPr>
          <a:xfrm>
            <a:off x="147320" y="1699343"/>
            <a:ext cx="5257800" cy="0"/>
          </a:xfrm>
          <a:prstGeom prst="line">
            <a:avLst/>
          </a:prstGeom>
          <a:ln w="31750">
            <a:solidFill>
              <a:srgbClr val="394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id="{897A19B5-97F5-4E9A-1613-D5654B987D4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687"/>
            <a:ext cx="6307015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6A4520"/>
                </a:solidFill>
              </a:rPr>
              <a:t>Сетевой профилактический проект </a:t>
            </a:r>
            <a:br>
              <a:rPr lang="ru-RU" sz="4800" dirty="0" smtClean="0">
                <a:solidFill>
                  <a:srgbClr val="6A4520"/>
                </a:solidFill>
              </a:rPr>
            </a:br>
            <a:r>
              <a:rPr lang="ru-RU" sz="4800" dirty="0" smtClean="0">
                <a:solidFill>
                  <a:srgbClr val="6A4520"/>
                </a:solidFill>
              </a:rPr>
              <a:t>«Правильный выбор»</a:t>
            </a:r>
            <a:endParaRPr lang="ru-RU" sz="4800" dirty="0"/>
          </a:p>
        </p:txBody>
      </p:sp>
      <p:pic>
        <p:nvPicPr>
          <p:cNvPr id="1026" name="Picture 2" descr="E:\2023-2024\Дети\Прав выбор СШ 5 14-16.11.23\IMG_20231116_152909_061.jpg"/>
          <p:cNvPicPr>
            <a:picLocks noChangeAspect="1" noChangeArrowheads="1"/>
          </p:cNvPicPr>
          <p:nvPr/>
        </p:nvPicPr>
        <p:blipFill>
          <a:blip r:embed="rId2" cstate="print"/>
          <a:srcRect t="17201" r="8854" b="3204"/>
          <a:stretch>
            <a:fillRect/>
          </a:stretch>
        </p:blipFill>
        <p:spPr bwMode="auto">
          <a:xfrm>
            <a:off x="429846" y="2967327"/>
            <a:ext cx="5278150" cy="345691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BF54-EE4A-0FE5-D74E-6B5A7D21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82BD-1D0D-29BE-0C71-6A5FBE94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5"/>
            <a:ext cx="6191718" cy="281671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Профилактика правонарушений несовершеннолетних и ознакомление с видами ответственности за поступки через общение в интерактивном правовом пространстве (с 2024 года, согласно Постановлениям КДНиЗП №92-кдн, №94-кдн, включены мероприятия по предупреждению экстремистской и террористической деятельности в молодежной среде).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3BA5646E-11C3-3436-4AB6-EF10748F3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481928"/>
              </p:ext>
            </p:extLst>
          </p:nvPr>
        </p:nvGraphicFramePr>
        <p:xfrm>
          <a:off x="392747" y="1735013"/>
          <a:ext cx="11002083" cy="40567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083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</a:tblGrid>
              <a:tr h="48906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614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2000" dirty="0" smtClean="0"/>
                        <a:t>Формировать</a:t>
                      </a:r>
                      <a:r>
                        <a:rPr lang="ru-RU" sz="2000" baseline="0" dirty="0" smtClean="0"/>
                        <a:t> у подростков адекватную самооценку, навыки самостоятельно принимать решение, умение сказать «нет».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614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</a:t>
                      </a:r>
                      <a:r>
                        <a:rPr lang="ru-RU" sz="2000" dirty="0" smtClean="0"/>
                        <a:t> Развивать у детей позитивное отношение к окружающим, умение выражать свои чувства, разрешать конфликты, сопротивляться давлению, которое угрожает здоровью и жизни.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8020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</a:t>
                      </a:r>
                      <a:r>
                        <a:rPr lang="ru-RU" sz="2000" dirty="0" smtClean="0"/>
                        <a:t> Формировать правовые знания подростков с целью профилактики деструктивного поведения.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13635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</a:t>
                      </a:r>
                      <a:r>
                        <a:rPr lang="ru-RU" sz="2000" dirty="0" smtClean="0"/>
                        <a:t> Снизить количество учащихся, состоящих на </a:t>
                      </a:r>
                      <a:r>
                        <a:rPr lang="ru-RU" sz="2000" dirty="0" err="1" smtClean="0"/>
                        <a:t>внутришкольном</a:t>
                      </a:r>
                      <a:r>
                        <a:rPr lang="ru-RU" sz="2000" dirty="0" smtClean="0"/>
                        <a:t> учете и учете </a:t>
                      </a:r>
                      <a:r>
                        <a:rPr lang="ru-RU" sz="2000" dirty="0" err="1" smtClean="0"/>
                        <a:t>КДНиЗП</a:t>
                      </a:r>
                      <a:r>
                        <a:rPr lang="ru-RU" sz="2000" dirty="0" smtClean="0"/>
                        <a:t>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BF54-EE4A-0FE5-D74E-6B5A7D21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Целевая группа: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82BD-1D0D-29BE-0C71-6A5FBE94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9" y="1825625"/>
            <a:ext cx="6191718" cy="2816714"/>
          </a:xfrm>
        </p:spPr>
        <p:txBody>
          <a:bodyPr>
            <a:normAutofit/>
          </a:bodyPr>
          <a:lstStyle/>
          <a:p>
            <a:r>
              <a:rPr lang="ru-RU" dirty="0" smtClean="0"/>
              <a:t>Дети и подростки, в том числе с ОВЗ в возрасте 10-17 лет с деструктивным поведением, находящиеся в группе «риска», состоящие в СОП.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62"/>
            <a:ext cx="8489442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2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1 день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«Открытый диалог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со значимыми людьми»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310844" y="1939611"/>
            <a:ext cx="3147464" cy="360540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u="sng" dirty="0" smtClean="0">
                <a:solidFill>
                  <a:schemeClr val="accent1"/>
                </a:solidFill>
              </a:rPr>
              <a:t>Ключевой момент:</a:t>
            </a:r>
          </a:p>
          <a:p>
            <a:pPr lvl="0" algn="ctr"/>
            <a:r>
              <a:rPr lang="ru-RU" sz="2400" dirty="0" smtClean="0"/>
              <a:t>Работа команд в правовом поле, инсценирование и разбор правовых ситуаций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1248690" y="177415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1269939" y="175812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840332" y="363213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K:\2023-2024\Дети\Прав выбор СШ 5 14-16.11.23\IMG-20231116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184" y="1506281"/>
            <a:ext cx="2924457" cy="2186487"/>
          </a:xfrm>
          <a:prstGeom prst="rect">
            <a:avLst/>
          </a:prstGeom>
          <a:noFill/>
        </p:spPr>
      </p:pic>
      <p:pic>
        <p:nvPicPr>
          <p:cNvPr id="13" name="Picture 2" descr="K:\2022-2023\дети\Гор проект Правильный выбор СШ 10 10-12.04.23\IMG20230411134712.jpg"/>
          <p:cNvPicPr>
            <a:picLocks noChangeAspect="1" noChangeArrowheads="1"/>
          </p:cNvPicPr>
          <p:nvPr/>
        </p:nvPicPr>
        <p:blipFill>
          <a:blip r:embed="rId3" cstate="print"/>
          <a:srcRect t="28550" r="600"/>
          <a:stretch>
            <a:fillRect/>
          </a:stretch>
        </p:blipFill>
        <p:spPr bwMode="auto">
          <a:xfrm>
            <a:off x="5900517" y="0"/>
            <a:ext cx="2762836" cy="2647950"/>
          </a:xfrm>
          <a:prstGeom prst="rect">
            <a:avLst/>
          </a:prstGeom>
          <a:noFill/>
        </p:spPr>
      </p:pic>
      <p:pic>
        <p:nvPicPr>
          <p:cNvPr id="15" name="Picture 7" descr="K:\2022-2023\дети\Правильный выбор СШ№7 май 2023\photo1683987789 (2).jpeg"/>
          <p:cNvPicPr>
            <a:picLocks noChangeAspect="1" noChangeArrowheads="1"/>
          </p:cNvPicPr>
          <p:nvPr/>
        </p:nvPicPr>
        <p:blipFill>
          <a:blip r:embed="rId4" cstate="print"/>
          <a:srcRect t="11964" r="313"/>
          <a:stretch>
            <a:fillRect/>
          </a:stretch>
        </p:blipFill>
        <p:spPr bwMode="auto">
          <a:xfrm>
            <a:off x="3159731" y="3739661"/>
            <a:ext cx="3787705" cy="2508739"/>
          </a:xfrm>
          <a:prstGeom prst="rect">
            <a:avLst/>
          </a:prstGeom>
          <a:noFill/>
        </p:spPr>
      </p:pic>
      <p:pic>
        <p:nvPicPr>
          <p:cNvPr id="21" name="Picture 3" descr="K:\2023-2024\Дети\Прав выбор СШ 5 14-16.11.23\IMG-20231116-WA0019.jpg"/>
          <p:cNvPicPr>
            <a:picLocks noChangeAspect="1" noChangeArrowheads="1"/>
          </p:cNvPicPr>
          <p:nvPr/>
        </p:nvPicPr>
        <p:blipFill>
          <a:blip r:embed="rId5" cstate="print"/>
          <a:srcRect t="18473" r="714"/>
          <a:stretch>
            <a:fillRect/>
          </a:stretch>
        </p:blipFill>
        <p:spPr bwMode="auto">
          <a:xfrm>
            <a:off x="7021234" y="4419600"/>
            <a:ext cx="3971805" cy="2438400"/>
          </a:xfrm>
          <a:prstGeom prst="rect">
            <a:avLst/>
          </a:prstGeom>
          <a:noFill/>
        </p:spPr>
      </p:pic>
      <p:pic>
        <p:nvPicPr>
          <p:cNvPr id="2052" name="Picture 4" descr="E:\2022-2023\дети\Гор проект Правильный выбор СШ 10 10-12.04.23\IMG_20230410_125239~2.jpg"/>
          <p:cNvPicPr>
            <a:picLocks noChangeAspect="1" noChangeArrowheads="1"/>
          </p:cNvPicPr>
          <p:nvPr/>
        </p:nvPicPr>
        <p:blipFill>
          <a:blip r:embed="rId6" cstate="print"/>
          <a:srcRect t="12832" r="-294"/>
          <a:stretch>
            <a:fillRect/>
          </a:stretch>
        </p:blipFill>
        <p:spPr bwMode="auto">
          <a:xfrm>
            <a:off x="6232816" y="2074985"/>
            <a:ext cx="2193678" cy="2532184"/>
          </a:xfrm>
          <a:prstGeom prst="rect">
            <a:avLst/>
          </a:prstGeom>
          <a:noFill/>
        </p:spPr>
      </p:pic>
      <p:pic>
        <p:nvPicPr>
          <p:cNvPr id="2050" name="Picture 2" descr="E:\2022-2023\дети\Гор проект Правильный выбор СШ 10 10-12.04.23\IMG_20230410_143705.jpg"/>
          <p:cNvPicPr>
            <a:picLocks noChangeAspect="1" noChangeArrowheads="1"/>
          </p:cNvPicPr>
          <p:nvPr/>
        </p:nvPicPr>
        <p:blipFill>
          <a:blip r:embed="rId7" cstate="print"/>
          <a:srcRect l="4179" t="12248" r="14930"/>
          <a:stretch>
            <a:fillRect/>
          </a:stretch>
        </p:blipFill>
        <p:spPr bwMode="auto">
          <a:xfrm>
            <a:off x="8290258" y="1043354"/>
            <a:ext cx="2497956" cy="359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222739"/>
            <a:ext cx="8489442" cy="13255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2 день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«Будь успешным»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310844" y="1939611"/>
            <a:ext cx="3147464" cy="360540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u="sng" dirty="0" smtClean="0">
                <a:solidFill>
                  <a:schemeClr val="accent1"/>
                </a:solidFill>
              </a:rPr>
              <a:t>Ключевой момент:</a:t>
            </a:r>
          </a:p>
          <a:p>
            <a:pPr lvl="0" algn="ctr"/>
            <a:r>
              <a:rPr lang="ru-RU" sz="2400" dirty="0" smtClean="0"/>
              <a:t>Психологический тренинг «Будь успешным», направленный на мотивацию учащихся на саморазвитие.</a:t>
            </a:r>
            <a:endParaRPr lang="ru-RU" sz="2400" dirty="0"/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1248690" y="177415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1269939" y="175812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840332" y="363213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" name="Picture 3" descr="K:\2022-2023\дети\Гор проект Правильный выбор СШ 10 10-12.04.23\IMG20230411144233.jpg"/>
          <p:cNvPicPr>
            <a:picLocks noChangeAspect="1" noChangeArrowheads="1"/>
          </p:cNvPicPr>
          <p:nvPr/>
        </p:nvPicPr>
        <p:blipFill>
          <a:blip r:embed="rId2" cstate="print"/>
          <a:srcRect t="15200" r="-400"/>
          <a:stretch>
            <a:fillRect/>
          </a:stretch>
        </p:blipFill>
        <p:spPr bwMode="auto">
          <a:xfrm>
            <a:off x="3376245" y="1838061"/>
            <a:ext cx="3131441" cy="1983662"/>
          </a:xfrm>
          <a:prstGeom prst="rect">
            <a:avLst/>
          </a:prstGeom>
          <a:noFill/>
        </p:spPr>
      </p:pic>
      <p:pic>
        <p:nvPicPr>
          <p:cNvPr id="29" name="Picture 4" descr="K:\2023-2024\Дети\Правильный выбор СШ 18 18-20.10.23\IMG_20231018_141233~2.jpg"/>
          <p:cNvPicPr>
            <a:picLocks noChangeAspect="1" noChangeArrowheads="1"/>
          </p:cNvPicPr>
          <p:nvPr/>
        </p:nvPicPr>
        <p:blipFill>
          <a:blip r:embed="rId3" cstate="print"/>
          <a:srcRect t="3125" r="-294"/>
          <a:stretch>
            <a:fillRect/>
          </a:stretch>
        </p:blipFill>
        <p:spPr bwMode="auto">
          <a:xfrm>
            <a:off x="3410577" y="3985846"/>
            <a:ext cx="3184701" cy="2316146"/>
          </a:xfrm>
          <a:prstGeom prst="rect">
            <a:avLst/>
          </a:prstGeom>
          <a:noFill/>
        </p:spPr>
      </p:pic>
      <p:pic>
        <p:nvPicPr>
          <p:cNvPr id="30" name="Picture 5" descr="K:\2023-2024\Дети\Правильный выбор СШ 18 18-20.10.23\IMG_20231019_154216_001.jpg"/>
          <p:cNvPicPr>
            <a:picLocks noChangeAspect="1" noChangeArrowheads="1"/>
          </p:cNvPicPr>
          <p:nvPr/>
        </p:nvPicPr>
        <p:blipFill>
          <a:blip r:embed="rId4" cstate="print"/>
          <a:srcRect t="17321" r="982"/>
          <a:stretch>
            <a:fillRect/>
          </a:stretch>
        </p:blipFill>
        <p:spPr bwMode="auto">
          <a:xfrm>
            <a:off x="5771661" y="168058"/>
            <a:ext cx="3101201" cy="1942096"/>
          </a:xfrm>
          <a:prstGeom prst="rect">
            <a:avLst/>
          </a:prstGeom>
          <a:noFill/>
        </p:spPr>
      </p:pic>
      <p:pic>
        <p:nvPicPr>
          <p:cNvPr id="32" name="Picture 3" descr="K:\2022-2023\дети\Правильный выбор СШ№7 май 2023\.trashed-1688287633-IMG20230511145652.jpg"/>
          <p:cNvPicPr>
            <a:picLocks noChangeAspect="1" noChangeArrowheads="1"/>
          </p:cNvPicPr>
          <p:nvPr/>
        </p:nvPicPr>
        <p:blipFill>
          <a:blip r:embed="rId5" cstate="print"/>
          <a:srcRect t="11000" r="400"/>
          <a:stretch>
            <a:fillRect/>
          </a:stretch>
        </p:blipFill>
        <p:spPr bwMode="auto">
          <a:xfrm>
            <a:off x="6400800" y="2232905"/>
            <a:ext cx="1723293" cy="2053187"/>
          </a:xfrm>
          <a:prstGeom prst="rect">
            <a:avLst/>
          </a:prstGeom>
          <a:noFill/>
        </p:spPr>
      </p:pic>
      <p:pic>
        <p:nvPicPr>
          <p:cNvPr id="33" name="Picture 2" descr="K:\2022-2023\дети\Правильный выбор СШ№7 май 2023\.trashed-1688287608-IMG20230511130447.jpg"/>
          <p:cNvPicPr>
            <a:picLocks noChangeAspect="1" noChangeArrowheads="1"/>
          </p:cNvPicPr>
          <p:nvPr/>
        </p:nvPicPr>
        <p:blipFill>
          <a:blip r:embed="rId6" cstate="print"/>
          <a:srcRect t="26900" r="-1200"/>
          <a:stretch>
            <a:fillRect/>
          </a:stretch>
        </p:blipFill>
        <p:spPr bwMode="auto">
          <a:xfrm>
            <a:off x="6330461" y="4290647"/>
            <a:ext cx="2205687" cy="2124318"/>
          </a:xfrm>
          <a:prstGeom prst="rect">
            <a:avLst/>
          </a:prstGeom>
          <a:noFill/>
        </p:spPr>
      </p:pic>
      <p:pic>
        <p:nvPicPr>
          <p:cNvPr id="34" name="Picture 2" descr="K:\2022-2023\дети\Гор проект Правильный выбор СШ 10 10-12.04.23\IMG202304111418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54257" y="148491"/>
            <a:ext cx="2495550" cy="3327400"/>
          </a:xfrm>
          <a:prstGeom prst="rect">
            <a:avLst/>
          </a:prstGeom>
          <a:noFill/>
        </p:spPr>
      </p:pic>
      <p:pic>
        <p:nvPicPr>
          <p:cNvPr id="35" name="Picture 6" descr="K:\2023-2024\Дети\Прав выбор СШ 5 14-16.11.23\IMG-70fd3ab4b6250c0b98ee76340452e47e-V.jpg"/>
          <p:cNvPicPr>
            <a:picLocks noChangeAspect="1" noChangeArrowheads="1"/>
          </p:cNvPicPr>
          <p:nvPr/>
        </p:nvPicPr>
        <p:blipFill>
          <a:blip r:embed="rId8" cstate="print"/>
          <a:srcRect t="24429" r="2643"/>
          <a:stretch>
            <a:fillRect/>
          </a:stretch>
        </p:blipFill>
        <p:spPr bwMode="auto">
          <a:xfrm>
            <a:off x="8639907" y="4726315"/>
            <a:ext cx="3329354" cy="1938256"/>
          </a:xfrm>
          <a:prstGeom prst="rect">
            <a:avLst/>
          </a:prstGeom>
          <a:noFill/>
        </p:spPr>
      </p:pic>
      <p:pic>
        <p:nvPicPr>
          <p:cNvPr id="36" name="Picture 7" descr="C:\Users\User\Downloads\27-11-2023_02-15-24\IMG_20231127_060739_926.jpg"/>
          <p:cNvPicPr>
            <a:picLocks noChangeAspect="1" noChangeArrowheads="1"/>
          </p:cNvPicPr>
          <p:nvPr/>
        </p:nvPicPr>
        <p:blipFill>
          <a:blip r:embed="rId9" cstate="print"/>
          <a:srcRect t="19464" r="4330"/>
          <a:stretch>
            <a:fillRect/>
          </a:stretch>
        </p:blipFill>
        <p:spPr bwMode="auto">
          <a:xfrm>
            <a:off x="8098692" y="2975076"/>
            <a:ext cx="2651370" cy="167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462"/>
            <a:ext cx="8489442" cy="13255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3 день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«Встреча со значимыми людьми»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310844" y="1939611"/>
            <a:ext cx="3147464" cy="360540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u="sng" dirty="0" smtClean="0">
                <a:solidFill>
                  <a:schemeClr val="accent1"/>
                </a:solidFill>
              </a:rPr>
              <a:t>Ключевой момент:</a:t>
            </a:r>
          </a:p>
          <a:p>
            <a:pPr lvl="0" algn="ctr"/>
            <a:r>
              <a:rPr lang="ru-RU" sz="2400" dirty="0" smtClean="0"/>
              <a:t>Круглый стол </a:t>
            </a:r>
          </a:p>
          <a:p>
            <a:pPr lvl="0" algn="ctr"/>
            <a:r>
              <a:rPr lang="ru-RU" sz="2400" dirty="0" smtClean="0"/>
              <a:t>«Строим Дом отношений».</a:t>
            </a:r>
            <a:endParaRPr lang="ru-RU" sz="2400" dirty="0"/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1248690" y="177415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1269939" y="175812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840332" y="363213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12" descr="K:\2022-2023\дети\Гор проект Правильный выбор СШ 10 10-12.04.23\IMG_20230412_142519~2.jpg"/>
          <p:cNvPicPr>
            <a:picLocks noChangeAspect="1" noChangeArrowheads="1"/>
          </p:cNvPicPr>
          <p:nvPr/>
        </p:nvPicPr>
        <p:blipFill>
          <a:blip r:embed="rId2" cstate="print"/>
          <a:srcRect t="7941" b="15588"/>
          <a:stretch>
            <a:fillRect/>
          </a:stretch>
        </p:blipFill>
        <p:spPr bwMode="auto">
          <a:xfrm>
            <a:off x="3293346" y="1832317"/>
            <a:ext cx="2789876" cy="2833468"/>
          </a:xfrm>
          <a:prstGeom prst="rect">
            <a:avLst/>
          </a:prstGeom>
          <a:noFill/>
        </p:spPr>
      </p:pic>
      <p:pic>
        <p:nvPicPr>
          <p:cNvPr id="17" name="Picture 2" descr="C:\Боркина ОВ\фото\2022-2023\дети\Правильный выбор СШ№7 май 2023\photo1683879522 (8).jpeg"/>
          <p:cNvPicPr>
            <a:picLocks noChangeAspect="1" noChangeArrowheads="1"/>
          </p:cNvPicPr>
          <p:nvPr/>
        </p:nvPicPr>
        <p:blipFill>
          <a:blip r:embed="rId3" cstate="print"/>
          <a:srcRect t="24201" r="832" b="5782"/>
          <a:stretch>
            <a:fillRect/>
          </a:stretch>
        </p:blipFill>
        <p:spPr bwMode="auto">
          <a:xfrm>
            <a:off x="3288449" y="4712677"/>
            <a:ext cx="3676968" cy="1954924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8" name="Picture 2" descr="C:\Боркина ОВ\фото\2022-2023\дети\Гор проект Правильный выбор СШ 10 10-12.04.23\IMG_3246.jpeg"/>
          <p:cNvPicPr>
            <a:picLocks noChangeAspect="1" noChangeArrowheads="1"/>
          </p:cNvPicPr>
          <p:nvPr/>
        </p:nvPicPr>
        <p:blipFill>
          <a:blip r:embed="rId4" cstate="print"/>
          <a:srcRect t="13041" b="13041"/>
          <a:stretch>
            <a:fillRect/>
          </a:stretch>
        </p:blipFill>
        <p:spPr bwMode="auto">
          <a:xfrm>
            <a:off x="5761314" y="1441938"/>
            <a:ext cx="3193680" cy="1770851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9" name="Picture 9" descr="K:\2023-2024\Дети\Прав выбор СШ 5 14-16.11.23\IMG_20231116_140030.jpg"/>
          <p:cNvPicPr>
            <a:picLocks noChangeAspect="1" noChangeArrowheads="1"/>
          </p:cNvPicPr>
          <p:nvPr/>
        </p:nvPicPr>
        <p:blipFill>
          <a:blip r:embed="rId5" cstate="print"/>
          <a:srcRect r="2353" b="32422"/>
          <a:stretch>
            <a:fillRect/>
          </a:stretch>
        </p:blipFill>
        <p:spPr bwMode="auto">
          <a:xfrm rot="10800000" flipV="1">
            <a:off x="8598285" y="170648"/>
            <a:ext cx="3429592" cy="1787107"/>
          </a:xfrm>
          <a:prstGeom prst="rect">
            <a:avLst/>
          </a:prstGeom>
          <a:noFill/>
        </p:spPr>
      </p:pic>
      <p:pic>
        <p:nvPicPr>
          <p:cNvPr id="20" name="Picture 7" descr="K:\2022-2023\дети\Гор проект Правильный выбор СШ 10 10-12.04.23\IMG_3211.jpeg"/>
          <p:cNvPicPr>
            <a:picLocks noChangeAspect="1" noChangeArrowheads="1"/>
          </p:cNvPicPr>
          <p:nvPr/>
        </p:nvPicPr>
        <p:blipFill>
          <a:blip r:embed="rId6" cstate="print"/>
          <a:srcRect l="8645" t="16511" r="13318" b="20561"/>
          <a:stretch>
            <a:fillRect/>
          </a:stretch>
        </p:blipFill>
        <p:spPr bwMode="auto">
          <a:xfrm>
            <a:off x="8580805" y="2068468"/>
            <a:ext cx="3306005" cy="1999439"/>
          </a:xfrm>
          <a:prstGeom prst="rect">
            <a:avLst/>
          </a:prstGeom>
          <a:noFill/>
        </p:spPr>
      </p:pic>
      <p:pic>
        <p:nvPicPr>
          <p:cNvPr id="22" name="Picture 10" descr="K:\2023-2024\Дети\Правильный выбор СШ 18 18-20.10.23\IMG_20231020_135335.jpg"/>
          <p:cNvPicPr>
            <a:picLocks noChangeAspect="1" noChangeArrowheads="1"/>
          </p:cNvPicPr>
          <p:nvPr/>
        </p:nvPicPr>
        <p:blipFill>
          <a:blip r:embed="rId7" cstate="print"/>
          <a:srcRect t="7059" r="2344"/>
          <a:stretch>
            <a:fillRect/>
          </a:stretch>
        </p:blipFill>
        <p:spPr bwMode="auto">
          <a:xfrm>
            <a:off x="9412262" y="4031105"/>
            <a:ext cx="2088075" cy="2639326"/>
          </a:xfrm>
          <a:prstGeom prst="rect">
            <a:avLst/>
          </a:prstGeom>
          <a:noFill/>
        </p:spPr>
      </p:pic>
      <p:pic>
        <p:nvPicPr>
          <p:cNvPr id="23" name="Picture 3" descr="K:\2022-2023\дети\Правильный выбор СШ№7 май 2023\IMG20230512142723.jpg"/>
          <p:cNvPicPr>
            <a:picLocks noChangeAspect="1" noChangeArrowheads="1"/>
          </p:cNvPicPr>
          <p:nvPr/>
        </p:nvPicPr>
        <p:blipFill>
          <a:blip r:embed="rId8" cstate="print"/>
          <a:srcRect t="20888" r="706"/>
          <a:stretch>
            <a:fillRect/>
          </a:stretch>
        </p:blipFill>
        <p:spPr bwMode="auto">
          <a:xfrm>
            <a:off x="6643077" y="3872229"/>
            <a:ext cx="2590800" cy="275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95154" y="477391"/>
            <a:ext cx="4267201" cy="1242552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СШ №7 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dirty="0" smtClean="0"/>
              <a:t> 10.05.23-12.05.23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dirty="0" smtClean="0"/>
              <a:t>40 подростков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dirty="0" smtClean="0"/>
              <a:t>12 педагогов</a:t>
            </a:r>
            <a:endParaRPr lang="ru-RU" sz="24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190502" y="478971"/>
            <a:ext cx="4480956" cy="111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Ш №10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400" dirty="0" smtClean="0"/>
              <a:t> 10.04.23-12.04.23</a:t>
            </a:r>
          </a:p>
          <a:p>
            <a:pPr lvl="0" algn="ctr">
              <a:lnSpc>
                <a:spcPct val="90000"/>
              </a:lnSpc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подростков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400" dirty="0" smtClean="0"/>
              <a:t>12 педагогов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302717" y="3605550"/>
            <a:ext cx="4267201" cy="1260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 №18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14.10.23-12.05.23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подростков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педагогов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662447" y="3631279"/>
            <a:ext cx="4267201" cy="116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 №5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14.11.23-16.11.23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 подростков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/>
              <a:t>9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педагогов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K:\2022-2023\дети\Гор проект Правильный выбор СШ 10 10-12.04.23\IMG_20230410_143546.jpg"/>
          <p:cNvPicPr>
            <a:picLocks noChangeAspect="1" noChangeArrowheads="1"/>
          </p:cNvPicPr>
          <p:nvPr/>
        </p:nvPicPr>
        <p:blipFill>
          <a:blip r:embed="rId2" cstate="print"/>
          <a:srcRect t="18593" r="-402" b="8187"/>
          <a:stretch>
            <a:fillRect/>
          </a:stretch>
        </p:blipFill>
        <p:spPr bwMode="auto">
          <a:xfrm>
            <a:off x="1696356" y="1505027"/>
            <a:ext cx="3080657" cy="1691583"/>
          </a:xfrm>
          <a:prstGeom prst="rect">
            <a:avLst/>
          </a:prstGeom>
          <a:noFill/>
        </p:spPr>
      </p:pic>
      <p:pic>
        <p:nvPicPr>
          <p:cNvPr id="9" name="Picture 2" descr="C:\Боркина ОВ\фото\2022-2023\дети\Правильный выбор СШ№7 май 2023\photo1683987789 (1).jpeg"/>
          <p:cNvPicPr>
            <a:picLocks noChangeAspect="1" noChangeArrowheads="1"/>
          </p:cNvPicPr>
          <p:nvPr/>
        </p:nvPicPr>
        <p:blipFill>
          <a:blip r:embed="rId3" cstate="print"/>
          <a:srcRect t="29320" r="941" b="17506"/>
          <a:stretch>
            <a:fillRect/>
          </a:stretch>
        </p:blipFill>
        <p:spPr bwMode="auto">
          <a:xfrm>
            <a:off x="6890657" y="1763486"/>
            <a:ext cx="3603172" cy="1450522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029" name="Picture 5" descr="K:\2023-2024\Дети\Правильный выбор СШ 18 18-20.10.23\IMG_20231021_083304_621.jpg"/>
          <p:cNvPicPr>
            <a:picLocks noChangeAspect="1" noChangeArrowheads="1"/>
          </p:cNvPicPr>
          <p:nvPr/>
        </p:nvPicPr>
        <p:blipFill>
          <a:blip r:embed="rId4" cstate="print"/>
          <a:srcRect t="30400" r="1483" b="9293"/>
          <a:stretch>
            <a:fillRect/>
          </a:stretch>
        </p:blipFill>
        <p:spPr bwMode="auto">
          <a:xfrm>
            <a:off x="1574800" y="4853061"/>
            <a:ext cx="3323771" cy="1525966"/>
          </a:xfrm>
          <a:prstGeom prst="rect">
            <a:avLst/>
          </a:prstGeom>
          <a:noFill/>
        </p:spPr>
      </p:pic>
      <p:pic>
        <p:nvPicPr>
          <p:cNvPr id="1030" name="Picture 6" descr="K:\2023-2024\Дети\Прав выбор СШ 5 14-16.11.23\IMG_20231116_152909_061.jpg"/>
          <p:cNvPicPr>
            <a:picLocks noChangeAspect="1" noChangeArrowheads="1"/>
          </p:cNvPicPr>
          <p:nvPr/>
        </p:nvPicPr>
        <p:blipFill>
          <a:blip r:embed="rId5" cstate="print"/>
          <a:srcRect t="17679" r="2858" b="3393"/>
          <a:stretch>
            <a:fillRect/>
          </a:stretch>
        </p:blipFill>
        <p:spPr bwMode="auto">
          <a:xfrm>
            <a:off x="7224486" y="4657088"/>
            <a:ext cx="3029857" cy="1776367"/>
          </a:xfrm>
          <a:prstGeom prst="rect">
            <a:avLst/>
          </a:prstGeom>
          <a:noFill/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11163300" y="190500"/>
            <a:ext cx="1028700" cy="66675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  реализован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95154" y="477391"/>
            <a:ext cx="4267201" cy="1242552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ru-RU" sz="2400" b="1" smtClean="0">
                <a:solidFill>
                  <a:srgbClr val="0070C0"/>
                </a:solidFill>
              </a:rPr>
              <a:t>СШ №</a:t>
            </a:r>
            <a:r>
              <a:rPr lang="ru-RU" sz="2400" b="1" dirty="0" smtClean="0">
                <a:solidFill>
                  <a:srgbClr val="0070C0"/>
                </a:solidFill>
              </a:rPr>
              <a:t>11 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dirty="0" smtClean="0"/>
              <a:t> 26.11.24-28.11.24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dirty="0" smtClean="0"/>
              <a:t>45 подростков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dirty="0" smtClean="0"/>
              <a:t>12 педагогов</a:t>
            </a:r>
            <a:endParaRPr lang="ru-RU" sz="2400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190502" y="478971"/>
            <a:ext cx="4480956" cy="111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СШ №15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400" dirty="0" smtClean="0"/>
              <a:t> 16.04.24-18.04.24</a:t>
            </a:r>
          </a:p>
          <a:p>
            <a:pPr lvl="0" algn="ctr">
              <a:lnSpc>
                <a:spcPct val="90000"/>
              </a:lnSpc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 подростков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400" dirty="0" smtClean="0"/>
              <a:t>10 педагогов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1163300" y="190500"/>
            <a:ext cx="1028700" cy="66675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  реализован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E:\2024-2025\дети\Правильный выбор СШ15 16.04.24-18.04.24\-5262568207850525818_121.jpg"/>
          <p:cNvPicPr>
            <a:picLocks noChangeAspect="1" noChangeArrowheads="1"/>
          </p:cNvPicPr>
          <p:nvPr/>
        </p:nvPicPr>
        <p:blipFill>
          <a:blip r:embed="rId2" cstate="print"/>
          <a:srcRect t="14487" r="2609" b="15082"/>
          <a:stretch>
            <a:fillRect/>
          </a:stretch>
        </p:blipFill>
        <p:spPr bwMode="auto">
          <a:xfrm>
            <a:off x="1910862" y="1547446"/>
            <a:ext cx="2991887" cy="1629508"/>
          </a:xfrm>
          <a:prstGeom prst="rect">
            <a:avLst/>
          </a:prstGeom>
          <a:noFill/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2147302" y="3669017"/>
            <a:ext cx="2649415" cy="78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Экскурсия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МВД УВД «Ачинский»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6258297" y="3621974"/>
            <a:ext cx="4952010" cy="2790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Общая статистика: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000" b="1" dirty="0" smtClean="0">
                <a:solidFill>
                  <a:srgbClr val="00B050"/>
                </a:solidFill>
              </a:rPr>
              <a:t> 6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образовательных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Всего </a:t>
            </a:r>
            <a:r>
              <a:rPr lang="ru-RU" sz="3000" b="1" dirty="0" smtClean="0">
                <a:solidFill>
                  <a:srgbClr val="00B050"/>
                </a:solidFill>
              </a:rPr>
              <a:t>25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подростков,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состоящих на различных видах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учета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риска, внутришкольный учет)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Семьи </a:t>
            </a:r>
            <a:r>
              <a:rPr lang="ru-RU" sz="2400" dirty="0" smtClean="0">
                <a:solidFill>
                  <a:srgbClr val="00B050"/>
                </a:solidFill>
              </a:rPr>
              <a:t>СОП, </a:t>
            </a:r>
            <a:r>
              <a:rPr lang="ru-RU" sz="2400" dirty="0" smtClean="0">
                <a:solidFill>
                  <a:srgbClr val="00B050"/>
                </a:solidFill>
              </a:rPr>
              <a:t>в которых воспитываются подростки - </a:t>
            </a:r>
            <a:r>
              <a:rPr lang="ru-RU" sz="3000" b="1" dirty="0" smtClean="0">
                <a:solidFill>
                  <a:srgbClr val="00B050"/>
                </a:solidFill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noProof="0" dirty="0" smtClean="0">
                <a:solidFill>
                  <a:srgbClr val="00B050"/>
                </a:solidFill>
              </a:rPr>
              <a:t>СОП – </a:t>
            </a:r>
            <a:r>
              <a:rPr lang="ru-RU" sz="3000" b="1" dirty="0" smtClean="0">
                <a:solidFill>
                  <a:srgbClr val="00B050"/>
                </a:solidFill>
              </a:rPr>
              <a:t>24 </a:t>
            </a:r>
            <a:r>
              <a:rPr lang="ru-RU" sz="2400" noProof="0" dirty="0" smtClean="0">
                <a:solidFill>
                  <a:srgbClr val="00B050"/>
                </a:solidFill>
              </a:rPr>
              <a:t>чел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500" dirty="0" smtClean="0">
                <a:solidFill>
                  <a:srgbClr val="00B050"/>
                </a:solidFill>
              </a:rPr>
              <a:t>Включены </a:t>
            </a:r>
            <a:r>
              <a:rPr lang="ru-RU" sz="2500" smtClean="0">
                <a:solidFill>
                  <a:srgbClr val="00B050"/>
                </a:solidFill>
              </a:rPr>
              <a:t>70 педагогов </a:t>
            </a:r>
            <a:r>
              <a:rPr lang="ru-RU" sz="2500" dirty="0" smtClean="0">
                <a:solidFill>
                  <a:srgbClr val="00B050"/>
                </a:solidFill>
              </a:rPr>
              <a:t>из разных школ </a:t>
            </a:r>
            <a:r>
              <a:rPr lang="ru-RU" sz="2500" smtClean="0">
                <a:solidFill>
                  <a:srgbClr val="00B050"/>
                </a:solidFill>
              </a:rPr>
              <a:t>города </a:t>
            </a:r>
            <a:endParaRPr lang="ru-RU" sz="3000" b="1" dirty="0">
              <a:solidFill>
                <a:srgbClr val="00B050"/>
              </a:solidFill>
            </a:endParaRPr>
          </a:p>
        </p:txBody>
      </p:sp>
      <p:pic>
        <p:nvPicPr>
          <p:cNvPr id="14" name="Picture 3" descr="K:\2022-2023\дети\Гор проект Правильный выбор СШ 10 10-12.04.23\Экскурсия в полицию 2 отряд\IMG_20230420_162034_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440" y="4399500"/>
            <a:ext cx="2441752" cy="1831314"/>
          </a:xfrm>
          <a:prstGeom prst="rect">
            <a:avLst/>
          </a:prstGeom>
          <a:noFill/>
        </p:spPr>
      </p:pic>
      <p:pic>
        <p:nvPicPr>
          <p:cNvPr id="15" name="Picture 4" descr="K:\2022-2023\дети\Гор проект Правильный выбор СШ 10 10-12.04.23\Экскурсия в полицию 2 отряд\IMG_20230420_162035_225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t="11568" b="11568"/>
          <a:stretch>
            <a:fillRect/>
          </a:stretch>
        </p:blipFill>
        <p:spPr bwMode="auto">
          <a:xfrm>
            <a:off x="3694680" y="4386589"/>
            <a:ext cx="2278914" cy="1313567"/>
          </a:xfrm>
          <a:prstGeom prst="rect">
            <a:avLst/>
          </a:prstGeom>
          <a:noFill/>
        </p:spPr>
      </p:pic>
      <p:pic>
        <p:nvPicPr>
          <p:cNvPr id="18" name="Picture 2" descr="C:\Users\User\Downloads\27-11-2023_02-15-24\IMG_20231127_061455_64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 cstate="print"/>
          <a:srcRect t="11568" b="11568"/>
          <a:stretch>
            <a:fillRect/>
          </a:stretch>
        </p:blipFill>
        <p:spPr bwMode="auto">
          <a:xfrm>
            <a:off x="3125265" y="5399234"/>
            <a:ext cx="1980363" cy="1141482"/>
          </a:xfrm>
          <a:prstGeom prst="rect">
            <a:avLst/>
          </a:prstGeom>
          <a:noFill/>
        </p:spPr>
      </p:pic>
      <p:pic>
        <p:nvPicPr>
          <p:cNvPr id="1026" name="Picture 2" descr="F:\27-11-2024_02-14-13\IMG-b38f69906d984e403430d20d5de7209e-V.jpg"/>
          <p:cNvPicPr>
            <a:picLocks noChangeAspect="1" noChangeArrowheads="1"/>
          </p:cNvPicPr>
          <p:nvPr/>
        </p:nvPicPr>
        <p:blipFill>
          <a:blip r:embed="rId6" cstate="print"/>
          <a:srcRect l="8170" t="46384" r="3328"/>
          <a:stretch>
            <a:fillRect/>
          </a:stretch>
        </p:blipFill>
        <p:spPr bwMode="auto">
          <a:xfrm>
            <a:off x="7124700" y="1714500"/>
            <a:ext cx="3124200" cy="142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307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Сетевой профилактический проект  «Правильный выбор»</vt:lpstr>
      <vt:lpstr>Цель проекта:</vt:lpstr>
      <vt:lpstr>Задачи проекта</vt:lpstr>
      <vt:lpstr>Целевая группа:</vt:lpstr>
      <vt:lpstr>1 день «Открытый диалог  со значимыми людьми»</vt:lpstr>
      <vt:lpstr>2 день «Будь успешным»</vt:lpstr>
      <vt:lpstr>3 день «Встреча со значимыми людьми»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Запись в блокнот, шаблон презентации с сайта presentation-creation.ru</dc:title>
  <dc:creator>User Obstinate</dc:creator>
  <cp:lastModifiedBy>User</cp:lastModifiedBy>
  <cp:revision>39</cp:revision>
  <dcterms:created xsi:type="dcterms:W3CDTF">2023-08-23T11:31:43Z</dcterms:created>
  <dcterms:modified xsi:type="dcterms:W3CDTF">2025-01-28T07:39:39Z</dcterms:modified>
</cp:coreProperties>
</file>